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4" r:id="rId5"/>
    <p:sldId id="260" r:id="rId6"/>
    <p:sldId id="295" r:id="rId7"/>
    <p:sldId id="296" r:id="rId8"/>
    <p:sldId id="297" r:id="rId9"/>
    <p:sldId id="298" r:id="rId10"/>
    <p:sldId id="299" r:id="rId11"/>
    <p:sldId id="292" r:id="rId12"/>
    <p:sldId id="287" r:id="rId13"/>
  </p:sldIdLst>
  <p:sldSz cx="18288000" cy="10287000"/>
  <p:notesSz cx="6858000" cy="9144000"/>
  <p:embeddedFontLst>
    <p:embeddedFont>
      <p:font typeface="Agrandir Narrow Bold" panose="020B0604020202020204" charset="0"/>
      <p:regular r:id="rId14"/>
    </p:embeddedFont>
    <p:embeddedFont>
      <p:font typeface="Days" panose="020005050500000200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B46AAF-16AB-945C-EABC-328A17EFF818}" v="314" dt="2024-05-16T03:43:09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700" y="6231903"/>
            <a:ext cx="15651871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51153" y="3168660"/>
            <a:ext cx="17699993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546" spc="205" dirty="0">
                <a:solidFill>
                  <a:srgbClr val="FFFFFF"/>
                </a:solidFill>
                <a:latin typeface="Days"/>
              </a:rPr>
              <a:t>Mobile Computing – Mobile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1028700"/>
            <a:ext cx="164211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 spc="256" dirty="0">
                <a:solidFill>
                  <a:srgbClr val="FFFFFF"/>
                </a:solidFill>
                <a:latin typeface="Days"/>
              </a:rPr>
              <a:t>Dayalbagh Educational Institute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00650"/>
            <a:ext cx="15651871" cy="7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546" spc="205" dirty="0">
                <a:solidFill>
                  <a:srgbClr val="FFFFFF"/>
                </a:solidFill>
                <a:latin typeface="Days"/>
              </a:rPr>
              <a:t>DATA ENTRY APPLICATION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8225" y="6565278"/>
            <a:ext cx="15651871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</a:pPr>
            <a:r>
              <a:rPr lang="en-US" sz="2599" spc="96" dirty="0">
                <a:solidFill>
                  <a:srgbClr val="FFFFFF"/>
                </a:solidFill>
                <a:latin typeface="Days"/>
              </a:rPr>
              <a:t>Submitted by: Kapil Srivastava, Kartikeya, Mohd. Shabaz </a:t>
            </a:r>
          </a:p>
          <a:p>
            <a:pPr>
              <a:lnSpc>
                <a:spcPts val="2859"/>
              </a:lnSpc>
            </a:pPr>
            <a:r>
              <a:rPr lang="en-US" sz="2599" spc="96" dirty="0">
                <a:solidFill>
                  <a:srgbClr val="FFFFFF"/>
                </a:solidFill>
                <a:latin typeface="Days"/>
              </a:rPr>
              <a:t>Roll No. : 1700644, 2002051, 2002061</a:t>
            </a:r>
          </a:p>
          <a:p>
            <a:pPr>
              <a:lnSpc>
                <a:spcPts val="2859"/>
              </a:lnSpc>
            </a:pPr>
            <a:r>
              <a:rPr lang="en-US" sz="2599" spc="96" dirty="0">
                <a:solidFill>
                  <a:srgbClr val="FFFFFF"/>
                </a:solidFill>
                <a:latin typeface="Days"/>
              </a:rPr>
              <a:t>Branch : Civil CS</a:t>
            </a:r>
          </a:p>
          <a:p>
            <a:pPr>
              <a:lnSpc>
                <a:spcPts val="2859"/>
              </a:lnSpc>
            </a:pPr>
            <a:endParaRPr lang="en-US" sz="2599" spc="96" dirty="0">
              <a:solidFill>
                <a:srgbClr val="FFFFFF"/>
              </a:solidFill>
              <a:latin typeface="Days"/>
            </a:endParaRPr>
          </a:p>
          <a:p>
            <a:pPr>
              <a:lnSpc>
                <a:spcPts val="2859"/>
              </a:lnSpc>
            </a:pPr>
            <a:endParaRPr lang="en-US" sz="2599" spc="96" dirty="0">
              <a:solidFill>
                <a:srgbClr val="FFFFFF"/>
              </a:solidFill>
              <a:latin typeface="Days"/>
            </a:endParaRPr>
          </a:p>
          <a:p>
            <a:pPr>
              <a:lnSpc>
                <a:spcPts val="2859"/>
              </a:lnSpc>
            </a:pPr>
            <a:r>
              <a:rPr lang="en-US" sz="2599" spc="96" dirty="0">
                <a:solidFill>
                  <a:srgbClr val="FFFFFF"/>
                </a:solidFill>
                <a:latin typeface="Days"/>
              </a:rPr>
              <a:t>Submitted to:</a:t>
            </a:r>
          </a:p>
          <a:p>
            <a:pPr>
              <a:lnSpc>
                <a:spcPts val="2859"/>
              </a:lnSpc>
            </a:pPr>
            <a:r>
              <a:rPr lang="en-US" sz="2599" spc="96" dirty="0">
                <a:solidFill>
                  <a:srgbClr val="FFFFFF"/>
                </a:solidFill>
                <a:latin typeface="Days"/>
              </a:rPr>
              <a:t>Prof. K Srinivas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4441500" y="1332130"/>
            <a:ext cx="905496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365B3C-0633-3542-9E9B-A2037E50317E}"/>
              </a:ext>
            </a:extLst>
          </p:cNvPr>
          <p:cNvSpPr txBox="1">
            <a:spLocks/>
          </p:cNvSpPr>
          <p:nvPr/>
        </p:nvSpPr>
        <p:spPr>
          <a:xfrm>
            <a:off x="7793816" y="3337112"/>
            <a:ext cx="9829800" cy="5859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ea typeface="+mn-lt"/>
                <a:cs typeface="+mn-lt"/>
              </a:rPr>
              <a:t>Create a final screen to display a congratulatory message upon successful data entry and saving.</a:t>
            </a:r>
            <a:endParaRPr lang="en-US" dirty="0">
              <a:ea typeface="+mn-lt"/>
              <a:cs typeface="+mn-lt"/>
            </a:endParaRPr>
          </a:p>
          <a:p>
            <a:r>
              <a:rPr lang="en-US" sz="4400" dirty="0">
                <a:ea typeface="+mn-lt"/>
                <a:cs typeface="+mn-lt"/>
              </a:rPr>
              <a:t>Provide options for the user to navigate back to the main menu or exit the app.</a:t>
            </a:r>
            <a:endParaRPr lang="en-US" dirty="0">
              <a:ea typeface="+mn-lt"/>
              <a:cs typeface="+mn-lt"/>
            </a:endParaRPr>
          </a:p>
          <a:p>
            <a:r>
              <a:rPr lang="en-US" sz="4400" dirty="0">
                <a:ea typeface="+mn-lt"/>
                <a:cs typeface="+mn-lt"/>
              </a:rPr>
              <a:t>Customize the design and layout to make the congratulation page visually appealing.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3120A7-013E-C3A4-2834-F3F8A8DB3D11}"/>
              </a:ext>
            </a:extLst>
          </p:cNvPr>
          <p:cNvSpPr txBox="1">
            <a:spLocks/>
          </p:cNvSpPr>
          <p:nvPr/>
        </p:nvSpPr>
        <p:spPr>
          <a:xfrm>
            <a:off x="7239000" y="1090425"/>
            <a:ext cx="1001133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0D0D0D"/>
                </a:solidFill>
                <a:latin typeface="Times New Roman"/>
                <a:ea typeface="+mj-lt"/>
                <a:cs typeface="+mj-lt"/>
              </a:rPr>
              <a:t>Acknowledgement Page</a:t>
            </a:r>
            <a:endParaRPr lang="en-US" sz="6000" b="1" dirty="0">
              <a:latin typeface="Times New Roman"/>
              <a:cs typeface="Calibri"/>
            </a:endParaRPr>
          </a:p>
        </p:txBody>
      </p:sp>
      <p:pic>
        <p:nvPicPr>
          <p:cNvPr id="5" name="Content Placeholder 6" descr="A screenshot of a message&#10;&#10;Description automatically generated">
            <a:extLst>
              <a:ext uri="{FF2B5EF4-FFF2-40B4-BE49-F238E27FC236}">
                <a16:creationId xmlns:a16="http://schemas.microsoft.com/office/drawing/2014/main" id="{BD4016A7-A986-E2E0-732C-4F3C07645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070" y="524950"/>
            <a:ext cx="4508902" cy="97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4441500" y="1332130"/>
            <a:ext cx="905496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663633" y="519330"/>
            <a:ext cx="10610702" cy="78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6000" b="1" dirty="0">
                <a:latin typeface="Calibri"/>
                <a:cs typeface="Calibri"/>
              </a:rPr>
              <a:t>Scope of improvement 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7055" y="2699469"/>
            <a:ext cx="12456345" cy="6515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5340" indent="-457200">
              <a:lnSpc>
                <a:spcPct val="150000"/>
              </a:lnSpc>
              <a:buFont typeface="Arial"/>
              <a:buChar char="•"/>
            </a:pPr>
            <a:r>
              <a:rPr lang="en-US" sz="4800" b="1" spc="106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UI Enhancement</a:t>
            </a:r>
          </a:p>
          <a:p>
            <a:pPr marL="815340" indent="-457200">
              <a:lnSpc>
                <a:spcPct val="150000"/>
              </a:lnSpc>
              <a:buFont typeface="Arial"/>
              <a:buChar char="•"/>
            </a:pPr>
            <a:r>
              <a:rPr lang="en-US" sz="4800" b="1" spc="106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Accessibility Features</a:t>
            </a:r>
            <a:endParaRPr lang="en-US" sz="4800" b="1" dirty="0">
              <a:latin typeface="Times New Roman"/>
              <a:cs typeface="Calibri"/>
            </a:endParaRPr>
          </a:p>
          <a:p>
            <a:pPr marL="815340" lvl="1" indent="-457200">
              <a:lnSpc>
                <a:spcPct val="150000"/>
              </a:lnSpc>
              <a:buFont typeface="Arial"/>
              <a:buChar char="•"/>
            </a:pPr>
            <a:r>
              <a:rPr lang="en-US" sz="4800" b="1" spc="106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Multi-platform Support</a:t>
            </a:r>
            <a:endParaRPr lang="en-US" sz="4800" b="1" dirty="0">
              <a:latin typeface="Times New Roman"/>
              <a:cs typeface="Calibri"/>
            </a:endParaRPr>
          </a:p>
          <a:p>
            <a:pPr marL="815340" lvl="1" indent="-457200">
              <a:lnSpc>
                <a:spcPct val="150000"/>
              </a:lnSpc>
              <a:buFont typeface="Arial"/>
              <a:buChar char="•"/>
            </a:pPr>
            <a:r>
              <a:rPr lang="en-US" sz="4800" b="1" spc="106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Customization Options</a:t>
            </a:r>
            <a:endParaRPr lang="en-US" sz="4800" b="1" dirty="0">
              <a:latin typeface="Times New Roman"/>
              <a:cs typeface="Calibri"/>
            </a:endParaRPr>
          </a:p>
          <a:p>
            <a:pPr marL="815340" lvl="1" indent="-457200">
              <a:lnSpc>
                <a:spcPct val="150000"/>
              </a:lnSpc>
              <a:buFont typeface="Arial"/>
              <a:buChar char="•"/>
            </a:pPr>
            <a:r>
              <a:rPr lang="en-US" sz="4800" b="1" spc="106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Feedback Mechanism</a:t>
            </a:r>
            <a:endParaRPr lang="en-US" sz="4800" b="1" dirty="0">
              <a:latin typeface="Times New Roman"/>
              <a:cs typeface="Calibri"/>
            </a:endParaRPr>
          </a:p>
          <a:p>
            <a:pPr marL="815340" lvl="1" indent="-457200">
              <a:lnSpc>
                <a:spcPct val="150000"/>
              </a:lnSpc>
              <a:buFont typeface="Arial"/>
              <a:buChar char="•"/>
            </a:pPr>
            <a:r>
              <a:rPr lang="en-US" sz="4800" b="1" spc="106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Integration with External Services</a:t>
            </a:r>
            <a:endParaRPr lang="en-US" sz="4800" b="1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42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381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AutoShape 3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101588" y="6771598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36934" y="6924764"/>
            <a:ext cx="307226" cy="236284"/>
          </a:xfrm>
          <a:custGeom>
            <a:avLst/>
            <a:gdLst/>
            <a:ahLst/>
            <a:cxnLst/>
            <a:rect l="l" t="t" r="r" b="b"/>
            <a:pathLst>
              <a:path w="307226" h="236284">
                <a:moveTo>
                  <a:pt x="0" y="0"/>
                </a:moveTo>
                <a:lnTo>
                  <a:pt x="307226" y="0"/>
                </a:lnTo>
                <a:lnTo>
                  <a:pt x="307226" y="236285"/>
                </a:lnTo>
                <a:lnTo>
                  <a:pt x="0" y="236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41058" y="2255885"/>
            <a:ext cx="9889569" cy="3993958"/>
            <a:chOff x="0" y="0"/>
            <a:chExt cx="2604660" cy="10519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04660" cy="1051907"/>
            </a:xfrm>
            <a:custGeom>
              <a:avLst/>
              <a:gdLst/>
              <a:ahLst/>
              <a:cxnLst/>
              <a:rect l="l" t="t" r="r" b="b"/>
              <a:pathLst>
                <a:path w="2604660" h="1051907">
                  <a:moveTo>
                    <a:pt x="0" y="0"/>
                  </a:moveTo>
                  <a:lnTo>
                    <a:pt x="2604660" y="0"/>
                  </a:lnTo>
                  <a:lnTo>
                    <a:pt x="2604660" y="1051907"/>
                  </a:lnTo>
                  <a:lnTo>
                    <a:pt x="0" y="1051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604660" cy="1080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84166" y="3357742"/>
            <a:ext cx="8015018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77"/>
              </a:lnSpc>
            </a:pPr>
            <a:r>
              <a:rPr lang="en-US" sz="9600" spc="395" dirty="0">
                <a:solidFill>
                  <a:srgbClr val="FFFFFF"/>
                </a:solidFill>
                <a:latin typeface="Times New Roman"/>
                <a:cs typeface="Times New Roman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52595" y="6592908"/>
            <a:ext cx="402354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2400" dirty="0">
                <a:solidFill>
                  <a:srgbClr val="FFFFFF"/>
                </a:solidFill>
                <a:latin typeface="Times New Roman"/>
                <a:cs typeface="Times New Roman"/>
              </a:rPr>
              <a:t>kapilsrivastava2312@gmail.com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56D6B5E8-8546-1474-2527-6A999DA94D29}"/>
              </a:ext>
            </a:extLst>
          </p:cNvPr>
          <p:cNvSpPr txBox="1"/>
          <p:nvPr/>
        </p:nvSpPr>
        <p:spPr>
          <a:xfrm>
            <a:off x="11368395" y="6917478"/>
            <a:ext cx="4611377" cy="910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2400" dirty="0">
                <a:solidFill>
                  <a:srgbClr val="FFFFFF"/>
                </a:solidFill>
                <a:latin typeface="Times New Roman"/>
                <a:cs typeface="Times New Roman"/>
              </a:rPr>
              <a:t>kartikeya2002agra@gmail.com</a:t>
            </a:r>
          </a:p>
          <a:p>
            <a:pPr algn="r">
              <a:lnSpc>
                <a:spcPts val="2418"/>
              </a:lnSpc>
            </a:pPr>
            <a:r>
              <a:rPr lang="en-US" sz="2400" dirty="0">
                <a:solidFill>
                  <a:srgbClr val="FFFFFF"/>
                </a:solidFill>
                <a:latin typeface="Times New Roman"/>
                <a:cs typeface="Times New Roman"/>
              </a:rPr>
              <a:t>mohammadshabaz2020@gmail.com</a:t>
            </a:r>
          </a:p>
          <a:p>
            <a:pPr algn="r">
              <a:lnSpc>
                <a:spcPts val="2418"/>
              </a:lnSpc>
            </a:pPr>
            <a:endParaRPr lang="en-US" sz="1860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9707225" y="1861129"/>
            <a:ext cx="9105840" cy="19446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707143" y="645502"/>
            <a:ext cx="7924668" cy="81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66"/>
              </a:lnSpc>
            </a:pPr>
            <a:r>
              <a:rPr lang="en-US" sz="6000" spc="182" dirty="0">
                <a:solidFill>
                  <a:srgbClr val="FFFFFF"/>
                </a:solidFill>
                <a:latin typeface="Times New Roman"/>
                <a:cs typeface="Times New Roman"/>
              </a:rPr>
              <a:t>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89643" y="2213950"/>
            <a:ext cx="8272459" cy="8685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2"/>
              </a:lnSpc>
            </a:pPr>
            <a:r>
              <a:rPr lang="en-US" sz="3600" dirty="0">
                <a:solidFill>
                  <a:srgbClr val="FFFFFF"/>
                </a:solidFill>
                <a:latin typeface="Times New Roman"/>
                <a:cs typeface="Times New Roman"/>
              </a:rPr>
              <a:t>The data entry app is designed to facilitate the collection, validation, and storage of user inputs into a structured database. This app can be used in various scenarios, such as surveys, inventory management, customer information collection, and more.</a:t>
            </a:r>
          </a:p>
          <a:p>
            <a:pPr>
              <a:lnSpc>
                <a:spcPts val="3632"/>
              </a:lnSpc>
            </a:pPr>
            <a:endParaRPr lang="en-US" sz="36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>
              <a:lnSpc>
                <a:spcPts val="3632"/>
              </a:lnSpc>
            </a:pPr>
            <a:r>
              <a:rPr lang="en-US" sz="3600" dirty="0">
                <a:solidFill>
                  <a:srgbClr val="FFFFFF"/>
                </a:solidFill>
                <a:latin typeface="Times New Roman"/>
                <a:cs typeface="Times New Roman"/>
              </a:rPr>
              <a:t># Key Features include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Times New Roman"/>
                <a:cs typeface="Times New Roman"/>
              </a:rPr>
              <a:t>User Interface (UI)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Times New Roman"/>
                <a:cs typeface="Times New Roman"/>
              </a:rPr>
              <a:t>User Authentication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Times New Roman"/>
                <a:cs typeface="Times New Roman"/>
              </a:rPr>
              <a:t>Backend and Database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Times New Roman"/>
                <a:cs typeface="Times New Roman"/>
              </a:rPr>
              <a:t>CRUD Operations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Times New Roman"/>
                <a:cs typeface="Times New Roman"/>
              </a:rPr>
              <a:t>Data Management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Times New Roman"/>
                <a:cs typeface="Times New Roman"/>
              </a:rPr>
              <a:t>Search and Filter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38649" y="669925"/>
            <a:ext cx="1061070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6000" b="1" spc="175" dirty="0">
                <a:solidFill>
                  <a:srgbClr val="000000"/>
                </a:solidFill>
                <a:latin typeface="Times New Roman"/>
                <a:cs typeface="Times New Roman"/>
              </a:rPr>
              <a:t>Functionalities provided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2436A46-75A3-1C8A-72E6-F8AE00ED68F2}"/>
              </a:ext>
            </a:extLst>
          </p:cNvPr>
          <p:cNvSpPr txBox="1"/>
          <p:nvPr/>
        </p:nvSpPr>
        <p:spPr>
          <a:xfrm>
            <a:off x="3352800" y="2122545"/>
            <a:ext cx="12456345" cy="8003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1534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106" dirty="0">
                <a:solidFill>
                  <a:srgbClr val="000000"/>
                </a:solidFill>
                <a:latin typeface="Times New Roman"/>
                <a:cs typeface="Times New Roman"/>
              </a:rPr>
              <a:t>User Interface and User Experience</a:t>
            </a:r>
          </a:p>
          <a:p>
            <a:pPr marL="81534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106" dirty="0">
                <a:solidFill>
                  <a:srgbClr val="000000"/>
                </a:solidFill>
                <a:latin typeface="Times New Roman"/>
                <a:cs typeface="Times New Roman"/>
              </a:rPr>
              <a:t>Data Entry Features</a:t>
            </a:r>
          </a:p>
          <a:p>
            <a:pPr marL="81534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106" dirty="0">
                <a:solidFill>
                  <a:srgbClr val="000000"/>
                </a:solidFill>
                <a:latin typeface="Times New Roman"/>
                <a:cs typeface="Times New Roman"/>
              </a:rPr>
              <a:t>Integration and Data Management</a:t>
            </a:r>
          </a:p>
          <a:p>
            <a:pPr marL="81534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106" dirty="0">
                <a:solidFill>
                  <a:srgbClr val="000000"/>
                </a:solidFill>
                <a:latin typeface="Times New Roman"/>
                <a:cs typeface="Times New Roman"/>
              </a:rPr>
              <a:t>Security and Compliance</a:t>
            </a:r>
          </a:p>
          <a:p>
            <a:pPr marL="81534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106" dirty="0">
                <a:solidFill>
                  <a:srgbClr val="000000"/>
                </a:solidFill>
                <a:latin typeface="Times New Roman"/>
                <a:cs typeface="Times New Roman"/>
              </a:rPr>
              <a:t>Reporting and Analytics</a:t>
            </a:r>
          </a:p>
          <a:p>
            <a:pPr marL="81534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106" dirty="0">
                <a:solidFill>
                  <a:srgbClr val="000000"/>
                </a:solidFill>
                <a:latin typeface="Times New Roman"/>
                <a:cs typeface="Times New Roman"/>
              </a:rPr>
              <a:t>Mobile Compatibility</a:t>
            </a:r>
          </a:p>
          <a:p>
            <a:pPr marL="81534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106" dirty="0">
                <a:solidFill>
                  <a:srgbClr val="000000"/>
                </a:solidFill>
                <a:latin typeface="Times New Roman"/>
                <a:cs typeface="Times New Roman"/>
              </a:rPr>
              <a:t>User Support and Documentation</a:t>
            </a:r>
          </a:p>
          <a:p>
            <a:pPr marL="81534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pc="106" dirty="0">
                <a:solidFill>
                  <a:srgbClr val="000000"/>
                </a:solidFill>
                <a:latin typeface="Times New Roman"/>
                <a:cs typeface="Times New Roman"/>
              </a:rPr>
              <a:t>Customization and Personalization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85847" y="669925"/>
            <a:ext cx="1061070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000000"/>
                </a:solidFill>
                <a:latin typeface="Days"/>
              </a:rPr>
              <a:t>Sample Video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67000" y="4152900"/>
            <a:ext cx="1349135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10"/>
              </a:lnSpc>
            </a:pPr>
            <a:endParaRPr lang="en-US" sz="2100" spc="67" dirty="0">
              <a:solidFill>
                <a:srgbClr val="000000"/>
              </a:solidFill>
              <a:latin typeface="Days"/>
            </a:endParaRPr>
          </a:p>
          <a:p>
            <a:pPr>
              <a:lnSpc>
                <a:spcPts val="2310"/>
              </a:lnSpc>
            </a:pPr>
            <a:endParaRPr lang="en-US" sz="2100" spc="67" dirty="0">
              <a:solidFill>
                <a:srgbClr val="000000"/>
              </a:solidFill>
              <a:latin typeface="Day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4441500" y="1332130"/>
            <a:ext cx="905496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663633" y="51933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6000" b="1" spc="175" dirty="0">
                <a:solidFill>
                  <a:srgbClr val="000000"/>
                </a:solidFill>
                <a:latin typeface="Times New Roman"/>
                <a:cs typeface="Times New Roman"/>
              </a:rPr>
              <a:t>Applications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7055" y="2699469"/>
            <a:ext cx="12456345" cy="5972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8140" lvl="1">
              <a:lnSpc>
                <a:spcPct val="150000"/>
              </a:lnSpc>
            </a:pPr>
            <a:r>
              <a:rPr lang="en-US" sz="4400" b="1" spc="106" dirty="0">
                <a:solidFill>
                  <a:srgbClr val="000000"/>
                </a:solidFill>
                <a:latin typeface="Times New Roman"/>
                <a:cs typeface="Times New Roman"/>
              </a:rPr>
              <a:t>1. Business and Administration</a:t>
            </a:r>
            <a:endParaRPr lang="en-US" sz="4400" b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58140" lvl="1">
              <a:lnSpc>
                <a:spcPct val="150000"/>
              </a:lnSpc>
            </a:pPr>
            <a:r>
              <a:rPr lang="en-US" sz="4400" b="1" spc="106" dirty="0">
                <a:solidFill>
                  <a:srgbClr val="000000"/>
                </a:solidFill>
                <a:latin typeface="Times New Roman"/>
                <a:cs typeface="Times New Roman"/>
              </a:rPr>
              <a:t>2. Healthcare</a:t>
            </a:r>
            <a:endParaRPr lang="en-US" sz="44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58140" lvl="1">
              <a:lnSpc>
                <a:spcPct val="150000"/>
              </a:lnSpc>
            </a:pPr>
            <a:r>
              <a:rPr lang="en-US" sz="4400" b="1" spc="106" dirty="0">
                <a:solidFill>
                  <a:srgbClr val="000000"/>
                </a:solidFill>
                <a:latin typeface="Times New Roman"/>
                <a:cs typeface="Times New Roman"/>
              </a:rPr>
              <a:t>3. Education</a:t>
            </a:r>
            <a:endParaRPr lang="en-US" sz="44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58140" lvl="1">
              <a:lnSpc>
                <a:spcPct val="150000"/>
              </a:lnSpc>
            </a:pPr>
            <a:r>
              <a:rPr lang="en-US" sz="4400" b="1" spc="106" dirty="0">
                <a:solidFill>
                  <a:srgbClr val="000000"/>
                </a:solidFill>
                <a:latin typeface="Times New Roman"/>
                <a:cs typeface="Times New Roman"/>
              </a:rPr>
              <a:t>4. Finance and Accounting</a:t>
            </a:r>
            <a:endParaRPr lang="en-US" sz="4400" b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58140" lvl="1">
              <a:lnSpc>
                <a:spcPct val="150000"/>
              </a:lnSpc>
            </a:pPr>
            <a:r>
              <a:rPr lang="en-US" sz="4400" b="1" spc="106" dirty="0">
                <a:solidFill>
                  <a:srgbClr val="000000"/>
                </a:solidFill>
                <a:latin typeface="Times New Roman"/>
                <a:cs typeface="Times New Roman"/>
              </a:rPr>
              <a:t>5. Human Resources</a:t>
            </a:r>
            <a:endParaRPr lang="en-US" sz="4400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58140" lvl="1">
              <a:lnSpc>
                <a:spcPct val="150000"/>
              </a:lnSpc>
            </a:pPr>
            <a:r>
              <a:rPr lang="en-US" sz="4400" b="1" spc="106" dirty="0">
                <a:solidFill>
                  <a:srgbClr val="000000"/>
                </a:solidFill>
                <a:latin typeface="Times New Roman"/>
                <a:cs typeface="Times New Roman"/>
              </a:rPr>
              <a:t>6. Logistics and Supply Chain</a:t>
            </a:r>
            <a:endParaRPr lang="en-US" sz="44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4441500" y="1332130"/>
            <a:ext cx="905496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0B0E5B-5FB0-A113-7D5A-8542D1AFC2C5}"/>
              </a:ext>
            </a:extLst>
          </p:cNvPr>
          <p:cNvSpPr txBox="1">
            <a:spLocks/>
          </p:cNvSpPr>
          <p:nvPr/>
        </p:nvSpPr>
        <p:spPr>
          <a:xfrm>
            <a:off x="2753286" y="328425"/>
            <a:ext cx="8229600" cy="11430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u="sng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Walkthrough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365B3C-0633-3542-9E9B-A2037E50317E}"/>
              </a:ext>
            </a:extLst>
          </p:cNvPr>
          <p:cNvSpPr txBox="1">
            <a:spLocks/>
          </p:cNvSpPr>
          <p:nvPr/>
        </p:nvSpPr>
        <p:spPr>
          <a:xfrm>
            <a:off x="1566582" y="3146612"/>
            <a:ext cx="9639300" cy="5668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ea typeface="+mn-lt"/>
                <a:cs typeface="+mn-lt"/>
              </a:rPr>
              <a:t>Design a screen with input fields for username and password.</a:t>
            </a:r>
            <a:endParaRPr lang="en-US" sz="4400">
              <a:cs typeface="Calibri"/>
            </a:endParaRPr>
          </a:p>
          <a:p>
            <a:r>
              <a:rPr lang="en-US" sz="4400" dirty="0">
                <a:ea typeface="+mn-lt"/>
                <a:cs typeface="+mn-lt"/>
              </a:rPr>
              <a:t>Implement validation to ensure correct credentials are entered.</a:t>
            </a:r>
            <a:endParaRPr lang="en-US" sz="4400">
              <a:cs typeface="Calibri"/>
            </a:endParaRPr>
          </a:p>
          <a:p>
            <a:r>
              <a:rPr lang="en-US" sz="4400" dirty="0">
                <a:ea typeface="+mn-lt"/>
                <a:cs typeface="+mn-lt"/>
              </a:rPr>
              <a:t>Provide options for user authentication, such as entering a username and password.</a:t>
            </a:r>
            <a:endParaRPr lang="en-US" sz="4400">
              <a:cs typeface="Calibri"/>
            </a:endParaRPr>
          </a:p>
        </p:txBody>
      </p:sp>
      <p:pic>
        <p:nvPicPr>
          <p:cNvPr id="11" name="Content Placeholder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5D23070C-3A23-E2C3-FB15-675C6F233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4131" y="524950"/>
            <a:ext cx="4512781" cy="97692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73120A7-013E-C3A4-2834-F3F8A8DB3D11}"/>
              </a:ext>
            </a:extLst>
          </p:cNvPr>
          <p:cNvSpPr txBox="1">
            <a:spLocks/>
          </p:cNvSpPr>
          <p:nvPr/>
        </p:nvSpPr>
        <p:spPr>
          <a:xfrm>
            <a:off x="2533453" y="1667871"/>
            <a:ext cx="735554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0D0D0D"/>
                </a:solidFill>
                <a:latin typeface="Times New Roman"/>
                <a:ea typeface="+mj-lt"/>
                <a:cs typeface="+mj-lt"/>
              </a:rPr>
              <a:t>Authentication Page</a:t>
            </a:r>
            <a:endParaRPr lang="en-US" sz="6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614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4441500" y="1332130"/>
            <a:ext cx="905496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365B3C-0633-3542-9E9B-A2037E50317E}"/>
              </a:ext>
            </a:extLst>
          </p:cNvPr>
          <p:cNvSpPr txBox="1">
            <a:spLocks/>
          </p:cNvSpPr>
          <p:nvPr/>
        </p:nvSpPr>
        <p:spPr>
          <a:xfrm>
            <a:off x="7793816" y="3337112"/>
            <a:ext cx="9829800" cy="5859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ea typeface="+mn-lt"/>
                <a:cs typeface="+mn-lt"/>
              </a:rPr>
              <a:t>Create a new screen for data entry with fields for full name, age, email id, mobile number, and Aadhar card number.</a:t>
            </a:r>
          </a:p>
          <a:p>
            <a:r>
              <a:rPr lang="en-US" sz="4400" dirty="0">
                <a:ea typeface="+mn-lt"/>
                <a:cs typeface="+mn-lt"/>
              </a:rPr>
              <a:t>Use appropriate input components (textboxes, dropdowns, etc.) for each data entry field.</a:t>
            </a:r>
            <a:endParaRPr lang="en-US" dirty="0">
              <a:ea typeface="+mn-lt"/>
              <a:cs typeface="+mn-lt"/>
            </a:endParaRPr>
          </a:p>
          <a:p>
            <a:r>
              <a:rPr lang="en-US" sz="4400" dirty="0">
                <a:ea typeface="+mn-lt"/>
                <a:cs typeface="+mn-lt"/>
              </a:rPr>
              <a:t>Include a "Next Page" button to proceed to the next step.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3120A7-013E-C3A4-2834-F3F8A8DB3D11}"/>
              </a:ext>
            </a:extLst>
          </p:cNvPr>
          <p:cNvSpPr txBox="1">
            <a:spLocks/>
          </p:cNvSpPr>
          <p:nvPr/>
        </p:nvSpPr>
        <p:spPr>
          <a:xfrm>
            <a:off x="8950402" y="1191622"/>
            <a:ext cx="735554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0D0D0D"/>
                </a:solidFill>
                <a:latin typeface="Times New Roman"/>
                <a:ea typeface="+mj-lt"/>
                <a:cs typeface="+mj-lt"/>
              </a:rPr>
              <a:t>Data Entry Page</a:t>
            </a:r>
            <a:endParaRPr lang="en-US" sz="6000" b="1" dirty="0">
              <a:latin typeface="Times New Roman"/>
              <a:cs typeface="Calibri"/>
            </a:endParaRPr>
          </a:p>
        </p:txBody>
      </p:sp>
      <p:pic>
        <p:nvPicPr>
          <p:cNvPr id="5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BD4016A7-A986-E2E0-732C-4F3C07645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070" y="524950"/>
            <a:ext cx="4508902" cy="97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0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4441500" y="1332130"/>
            <a:ext cx="905496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365B3C-0633-3542-9E9B-A2037E50317E}"/>
              </a:ext>
            </a:extLst>
          </p:cNvPr>
          <p:cNvSpPr txBox="1">
            <a:spLocks/>
          </p:cNvSpPr>
          <p:nvPr/>
        </p:nvSpPr>
        <p:spPr>
          <a:xfrm>
            <a:off x="893482" y="3061945"/>
            <a:ext cx="10591799" cy="59229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ea typeface="+mn-lt"/>
                <a:cs typeface="+mn-lt"/>
              </a:rPr>
              <a:t>Design a new screen for entering additional details like department, project name, budget allocated, and database name.</a:t>
            </a:r>
            <a:endParaRPr lang="en-US">
              <a:ea typeface="+mn-lt"/>
              <a:cs typeface="+mn-lt"/>
            </a:endParaRPr>
          </a:p>
          <a:p>
            <a:r>
              <a:rPr lang="en-US" sz="4400" dirty="0">
                <a:ea typeface="+mn-lt"/>
                <a:cs typeface="+mn-lt"/>
              </a:rPr>
              <a:t>Utilize appropriate input components for each detail (textboxes, dropdowns, etc.).</a:t>
            </a:r>
            <a:endParaRPr lang="en-US" dirty="0"/>
          </a:p>
          <a:p>
            <a:r>
              <a:rPr lang="en-US" sz="4400" dirty="0">
                <a:ea typeface="+mn-lt"/>
                <a:cs typeface="+mn-lt"/>
              </a:rPr>
              <a:t>Include a "Save Details" button to save the entered information.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3120A7-013E-C3A4-2834-F3F8A8DB3D11}"/>
              </a:ext>
            </a:extLst>
          </p:cNvPr>
          <p:cNvSpPr txBox="1">
            <a:spLocks/>
          </p:cNvSpPr>
          <p:nvPr/>
        </p:nvSpPr>
        <p:spPr>
          <a:xfrm>
            <a:off x="2133600" y="952500"/>
            <a:ext cx="735554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0D0D0D"/>
                </a:solidFill>
                <a:latin typeface="Times New Roman"/>
                <a:ea typeface="+mj-lt"/>
                <a:cs typeface="+mj-lt"/>
              </a:rPr>
              <a:t>Details Entry Page</a:t>
            </a:r>
            <a:endParaRPr lang="en-US" sz="6000" b="1" dirty="0">
              <a:latin typeface="Times New Roman"/>
              <a:cs typeface="Times New Roman"/>
            </a:endParaRPr>
          </a:p>
        </p:txBody>
      </p:sp>
      <p:pic>
        <p:nvPicPr>
          <p:cNvPr id="5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BD4016A7-A986-E2E0-732C-4F3C07645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070" y="270950"/>
            <a:ext cx="4508902" cy="97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7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4441500" y="1332130"/>
            <a:ext cx="905496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365B3C-0633-3542-9E9B-A2037E50317E}"/>
              </a:ext>
            </a:extLst>
          </p:cNvPr>
          <p:cNvSpPr txBox="1">
            <a:spLocks/>
          </p:cNvSpPr>
          <p:nvPr/>
        </p:nvSpPr>
        <p:spPr>
          <a:xfrm>
            <a:off x="3052483" y="3104279"/>
            <a:ext cx="9829800" cy="585946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>
                <a:ea typeface="+mn-lt"/>
                <a:cs typeface="+mn-lt"/>
              </a:rPr>
              <a:t>Implement functionality to save the entered details to a database or storage system.</a:t>
            </a:r>
            <a:endParaRPr lang="en-US">
              <a:ea typeface="+mn-lt"/>
              <a:cs typeface="+mn-lt"/>
            </a:endParaRPr>
          </a:p>
          <a:p>
            <a:r>
              <a:rPr lang="en-US" sz="4400" dirty="0">
                <a:ea typeface="+mn-lt"/>
                <a:cs typeface="+mn-lt"/>
              </a:rPr>
              <a:t>Use MIT App Inventor's data storage options (e.g., </a:t>
            </a:r>
            <a:r>
              <a:rPr lang="en-US" sz="4400" dirty="0" err="1">
                <a:ea typeface="+mn-lt"/>
                <a:cs typeface="+mn-lt"/>
              </a:rPr>
              <a:t>TinyDB</a:t>
            </a:r>
            <a:r>
              <a:rPr lang="en-US" sz="4400" dirty="0">
                <a:ea typeface="+mn-lt"/>
                <a:cs typeface="+mn-lt"/>
              </a:rPr>
              <a:t>, Firebase) to store the information securely.</a:t>
            </a:r>
            <a:endParaRPr lang="en-US" dirty="0">
              <a:ea typeface="+mn-lt"/>
              <a:cs typeface="+mn-lt"/>
            </a:endParaRPr>
          </a:p>
          <a:p>
            <a:r>
              <a:rPr lang="en-US" sz="4400" dirty="0">
                <a:ea typeface="+mn-lt"/>
                <a:cs typeface="+mn-lt"/>
              </a:rPr>
              <a:t>Validate the entered data to ensure accuracy and completeness before saving.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3120A7-013E-C3A4-2834-F3F8A8DB3D11}"/>
              </a:ext>
            </a:extLst>
          </p:cNvPr>
          <p:cNvSpPr txBox="1">
            <a:spLocks/>
          </p:cNvSpPr>
          <p:nvPr/>
        </p:nvSpPr>
        <p:spPr>
          <a:xfrm>
            <a:off x="4191000" y="1075205"/>
            <a:ext cx="735554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0D0D0D"/>
                </a:solidFill>
                <a:latin typeface="Times New Roman"/>
                <a:ea typeface="+mj-lt"/>
                <a:cs typeface="+mj-lt"/>
              </a:rPr>
              <a:t>Saving Details</a:t>
            </a:r>
            <a:endParaRPr lang="en-US" sz="6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3610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449</Words>
  <Application>Microsoft Office PowerPoint</Application>
  <PresentationFormat>Custom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Agrandir Narrow Bold</vt:lpstr>
      <vt:lpstr>Days</vt:lpstr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 Presentation</dc:title>
  <cp:lastModifiedBy>kapil srivastava</cp:lastModifiedBy>
  <cp:revision>168</cp:revision>
  <dcterms:created xsi:type="dcterms:W3CDTF">2006-08-16T00:00:00Z</dcterms:created>
  <dcterms:modified xsi:type="dcterms:W3CDTF">2024-05-16T04:40:49Z</dcterms:modified>
  <dc:identifier>DAF0YlUlXvo</dc:identifier>
</cp:coreProperties>
</file>